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2" r:id="rId5"/>
    <p:sldId id="266" r:id="rId6"/>
    <p:sldId id="267" r:id="rId7"/>
    <p:sldId id="268" r:id="rId8"/>
    <p:sldId id="256" r:id="rId9"/>
    <p:sldId id="269" r:id="rId10"/>
    <p:sldId id="265" r:id="rId11"/>
    <p:sldId id="257" r:id="rId12"/>
    <p:sldId id="263" r:id="rId13"/>
    <p:sldId id="264" r:id="rId14"/>
    <p:sldId id="270" r:id="rId15"/>
    <p:sldId id="262" r:id="rId16"/>
    <p:sldId id="258" r:id="rId17"/>
    <p:sldId id="271" r:id="rId18"/>
    <p:sldId id="259" r:id="rId19"/>
    <p:sldId id="260" r:id="rId20"/>
    <p:sldId id="261" r:id="rId21"/>
    <p:sldId id="272" r:id="rId22"/>
    <p:sldId id="273" r:id="rId23"/>
    <p:sldId id="274" r:id="rId24"/>
    <p:sldId id="289" r:id="rId25"/>
    <p:sldId id="290" r:id="rId26"/>
    <p:sldId id="275" r:id="rId27"/>
    <p:sldId id="286" r:id="rId28"/>
    <p:sldId id="287" r:id="rId29"/>
    <p:sldId id="288" r:id="rId30"/>
    <p:sldId id="291" r:id="rId31"/>
    <p:sldId id="293" r:id="rId32"/>
    <p:sldId id="294" r:id="rId33"/>
    <p:sldId id="295" r:id="rId34"/>
    <p:sldId id="296" r:id="rId35"/>
    <p:sldId id="297" r:id="rId36"/>
    <p:sldId id="299" r:id="rId37"/>
    <p:sldId id="298" r:id="rId38"/>
    <p:sldId id="292" r:id="rId39"/>
    <p:sldId id="300" r:id="rId40"/>
    <p:sldId id="301" r:id="rId41"/>
    <p:sldId id="302" r:id="rId42"/>
    <p:sldId id="305" r:id="rId43"/>
    <p:sldId id="304" r:id="rId44"/>
    <p:sldId id="303" r:id="rId45"/>
    <p:sldId id="306" r:id="rId46"/>
    <p:sldId id="307" r:id="rId47"/>
    <p:sldId id="308" r:id="rId48"/>
    <p:sldId id="309" r:id="rId49"/>
    <p:sldId id="310" r:id="rId50"/>
    <p:sldId id="311" r:id="rId51"/>
    <p:sldId id="318" r:id="rId52"/>
    <p:sldId id="312" r:id="rId53"/>
    <p:sldId id="313" r:id="rId54"/>
    <p:sldId id="314" r:id="rId55"/>
    <p:sldId id="315" r:id="rId56"/>
    <p:sldId id="316" r:id="rId57"/>
    <p:sldId id="319" r:id="rId58"/>
    <p:sldId id="283" r:id="rId59"/>
    <p:sldId id="284" r:id="rId60"/>
    <p:sldId id="285" r:id="rId61"/>
    <p:sldId id="317" r:id="rId62"/>
    <p:sldId id="320" r:id="rId63"/>
    <p:sldId id="322" r:id="rId64"/>
    <p:sldId id="353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346" r:id="rId74"/>
    <p:sldId id="347" r:id="rId75"/>
    <p:sldId id="331" r:id="rId76"/>
    <p:sldId id="332" r:id="rId77"/>
    <p:sldId id="348" r:id="rId78"/>
    <p:sldId id="333" r:id="rId79"/>
    <p:sldId id="321" r:id="rId80"/>
    <p:sldId id="334" r:id="rId81"/>
    <p:sldId id="335" r:id="rId82"/>
    <p:sldId id="336" r:id="rId83"/>
    <p:sldId id="337" r:id="rId84"/>
    <p:sldId id="338" r:id="rId85"/>
    <p:sldId id="340" r:id="rId86"/>
    <p:sldId id="349" r:id="rId87"/>
    <p:sldId id="351" r:id="rId88"/>
    <p:sldId id="352" r:id="rId89"/>
    <p:sldId id="350" r:id="rId90"/>
    <p:sldId id="339" r:id="rId91"/>
    <p:sldId id="341" r:id="rId92"/>
    <p:sldId id="342" r:id="rId93"/>
    <p:sldId id="343" r:id="rId94"/>
    <p:sldId id="344" r:id="rId95"/>
    <p:sldId id="345" r:id="rId96"/>
    <p:sldId id="355" r:id="rId97"/>
    <p:sldId id="356" r:id="rId98"/>
    <p:sldId id="357" r:id="rId99"/>
    <p:sldId id="358" r:id="rId100"/>
    <p:sldId id="359" r:id="rId101"/>
    <p:sldId id="360" r:id="rId102"/>
    <p:sldId id="362" r:id="rId103"/>
    <p:sldId id="363" r:id="rId104"/>
    <p:sldId id="364" r:id="rId105"/>
    <p:sldId id="361" r:id="rId106"/>
    <p:sldId id="354" r:id="rId10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305800" cy="3295650"/>
          </a:xfrm>
        </p:spPr>
        <p:txBody>
          <a:bodyPr>
            <a:noAutofit/>
          </a:bodyPr>
          <a:lstStyle>
            <a:lvl1pPr>
              <a:lnSpc>
                <a:spcPts val="9000"/>
              </a:lnSpc>
              <a:defRPr sz="10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8305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Excel Formula Basics • Sawyer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304801"/>
            <a:ext cx="8305800" cy="3295650"/>
          </a:xfrm>
        </p:spPr>
        <p:txBody>
          <a:bodyPr>
            <a:noAutofit/>
          </a:bodyPr>
          <a:lstStyle>
            <a:lvl1pPr>
              <a:lnSpc>
                <a:spcPts val="9000"/>
              </a:lnSpc>
              <a:defRPr sz="10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0"/>
            <a:ext cx="8305800" cy="2514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2971800" y="64008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75000"/>
                  </a:schemeClr>
                </a:solidFill>
              </a:rPr>
              <a:t>Excel Formula Basics • Sawyer</a:t>
            </a:r>
            <a:endParaRPr lang="en-US" sz="12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7E-1692-4B66-9BAC-6D06F9E3F720}" type="datetimeFigureOut">
              <a:rPr lang="en-US" smtClean="0"/>
              <a:t>9/1/2009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4F56A-A286-43CA-9E72-2C467B0DB6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“Excel is a spreadsheet for typing stuff into.”</a:t>
            </a:r>
          </a:p>
          <a:p>
            <a:r>
              <a:rPr lang="en-US" dirty="0" smtClean="0"/>
              <a:t>Yes, but today we’re going way beyond that.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We’ll use “formula,” because that’s what Excel calls ‘</a:t>
            </a:r>
            <a:r>
              <a:rPr lang="en-US" dirty="0" err="1" smtClean="0"/>
              <a:t>em</a:t>
            </a:r>
            <a:r>
              <a:rPr lang="en-US" dirty="0" smtClean="0"/>
              <a:t>. Your book does, too.</a:t>
            </a: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was a short program.</a:t>
            </a:r>
          </a:p>
          <a:p>
            <a:r>
              <a:rPr lang="en-US" dirty="0" smtClean="0"/>
              <a:t>The cell was the “editor.”</a:t>
            </a:r>
          </a:p>
          <a:p>
            <a:r>
              <a:rPr lang="en-US" dirty="0" smtClean="0"/>
              <a:t>Pressing “Enter” ran the “compiler.”</a:t>
            </a:r>
          </a:p>
          <a:p>
            <a:r>
              <a:rPr lang="en-US" dirty="0" smtClean="0"/>
              <a:t>And the program run, and gave you “2.”</a:t>
            </a: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may not seem like much,</a:t>
            </a:r>
            <a:br>
              <a:rPr lang="en-US" dirty="0" smtClean="0"/>
            </a:br>
            <a:r>
              <a:rPr lang="en-US" dirty="0" smtClean="0"/>
              <a:t>but world-changing journeys have begun</a:t>
            </a:r>
            <a:br>
              <a:rPr lang="en-US" dirty="0" smtClean="0"/>
            </a:br>
            <a:r>
              <a:rPr lang="en-US" dirty="0" smtClean="0"/>
              <a:t>that started just as simply.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7+3-2+6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Remember this formula? And something was wrong with it?</a:t>
            </a:r>
          </a:p>
          <a:p>
            <a:r>
              <a:rPr lang="en-US" dirty="0" smtClean="0"/>
              <a:t>And you figured out what was missing?</a:t>
            </a:r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=7+3-2+6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Excel, as in computer programming, trying to find the problem with what you typed is called “debugging.”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=7+3-2+6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So, another “Congratulations!”</a:t>
            </a:r>
          </a:p>
          <a:p>
            <a:r>
              <a:rPr lang="en-US" dirty="0" smtClean="0"/>
              <a:t>You have debugged your first program.</a:t>
            </a: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“Syntax,” “formula,” “debugging” are only words, and nothing to be afraid of. </a:t>
            </a:r>
          </a:p>
          <a:p>
            <a:endParaRPr lang="en-US" dirty="0"/>
          </a:p>
          <a:p>
            <a:r>
              <a:rPr lang="en-US" dirty="0" smtClean="0"/>
              <a:t>Ask if you need help—I’m here.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one of the first formulas we learned as kids.</a:t>
            </a:r>
          </a:p>
          <a:p>
            <a:r>
              <a:rPr lang="en-US" dirty="0" smtClean="0"/>
              <a:t>Our job was to fill in the blank.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</a:t>
            </a:r>
            <a:r>
              <a:rPr lang="en-US" u="sng" dirty="0" smtClean="0"/>
              <a:t>?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blank was a way of asking a math question. Sometimes we had to think pretty hard to get the right answer—we graduated past “1+1” pretty early.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Later, they threw a curve ball at us.</a:t>
            </a:r>
            <a:br>
              <a:rPr lang="en-US" dirty="0" smtClean="0"/>
            </a:br>
            <a:r>
              <a:rPr lang="en-US" dirty="0" smtClean="0"/>
              <a:t>They took away our blanks,</a:t>
            </a:r>
            <a:br>
              <a:rPr lang="en-US" dirty="0" smtClean="0"/>
            </a:br>
            <a:r>
              <a:rPr lang="en-US" dirty="0" smtClean="0"/>
              <a:t>They took away our question marks,</a:t>
            </a:r>
            <a:br>
              <a:rPr lang="en-US" dirty="0" smtClean="0"/>
            </a:br>
            <a:r>
              <a:rPr lang="en-US" dirty="0" smtClean="0"/>
              <a:t>and gave us a little, italic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instead.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didn’t mind, because we were doing the same sort of work, just with an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instead of a blank.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that first formula, with its answer.</a:t>
            </a:r>
          </a:p>
          <a:p>
            <a:r>
              <a:rPr lang="en-US" dirty="0" smtClean="0"/>
              <a:t>It’s important that it uses an = symbol.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that first formula, with its answer.</a:t>
            </a:r>
          </a:p>
          <a:p>
            <a:r>
              <a:rPr lang="en-US" dirty="0" smtClean="0"/>
              <a:t>It’s important that it uses an = symbol.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724400" y="1219200"/>
            <a:ext cx="1143000" cy="11430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= tells us that no matter </a:t>
            </a:r>
            <a:r>
              <a:rPr lang="en-US" i="1" dirty="0" smtClean="0"/>
              <a:t>what </a:t>
            </a:r>
            <a:r>
              <a:rPr lang="en-US" dirty="0" smtClean="0"/>
              <a:t>is on one side of it, the other side has to add up to be the same thing.</a:t>
            </a: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4724400" y="1219200"/>
            <a:ext cx="1143000" cy="11430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can even move from one side to the other, as long as all the parts move at the same time. So, this formula is really the same as…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590800"/>
            <a:ext cx="3886200" cy="379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934200" y="2362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(“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countulator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”)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_=1+1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Here we are, back with a familiar formula. We hid the answer, hoping that you’ll be able to remember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?</a:t>
            </a:r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the “unknown” comes first. To figure out the formula, we focus on the items to the right of =.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can even delete the question mark and blank, and it’s still obvious what it’s wanting.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=1+6-2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Adding numbers and operands (+,-,×,÷) doesn’t change how it works.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=1+6-2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And, it doesn’t change how that = symbol is still begging for an answer.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does this apply to Excel?</a:t>
            </a:r>
          </a:p>
          <a:p>
            <a:r>
              <a:rPr lang="en-US" dirty="0" smtClean="0"/>
              <a:t>I’m glad you asked.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05800" cy="2609850"/>
          </a:xfrm>
        </p:spPr>
        <p:txBody>
          <a:bodyPr/>
          <a:lstStyle/>
          <a:p>
            <a:r>
              <a:rPr lang="en-US" sz="20000" dirty="0" smtClean="0"/>
              <a:t>2</a:t>
            </a:r>
            <a:endParaRPr lang="en-US" sz="2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There are two basic types of things you can type into an Excel cell: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Data (numbers, letters, whatever)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Formulas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 displays whatever you type into a cell. You can type the Gettysburg Address, your phone number, or…well, </a:t>
            </a:r>
            <a:r>
              <a:rPr lang="en-US" i="1" dirty="0" smtClean="0"/>
              <a:t>anything</a:t>
            </a:r>
            <a:r>
              <a:rPr lang="en-US" dirty="0" smtClean="0"/>
              <a:t>. This is data, and it’s your responsibility to make it accurate.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Data is stuff </a:t>
            </a:r>
            <a:r>
              <a:rPr lang="en-US" i="1" dirty="0" smtClean="0"/>
              <a:t>you </a:t>
            </a:r>
            <a:r>
              <a:rPr lang="en-US" dirty="0" smtClean="0"/>
              <a:t>have to think about.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Formulas are things </a:t>
            </a:r>
            <a:r>
              <a:rPr lang="en-US" i="1" dirty="0" smtClean="0"/>
              <a:t>Excel</a:t>
            </a:r>
            <a:r>
              <a:rPr lang="en-US" dirty="0" smtClean="0"/>
              <a:t> has to think about.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Calculator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Everyone has this calculator on their Windows computer. (This is how it looks in Windows Vista, but you get the idea.)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81200"/>
            <a:ext cx="1676400" cy="1639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formulas, </a:t>
            </a:r>
            <a:r>
              <a:rPr lang="en-US" i="1" dirty="0" smtClean="0"/>
              <a:t>you</a:t>
            </a:r>
            <a:r>
              <a:rPr lang="en-US" dirty="0" smtClean="0"/>
              <a:t> get to ask the questions.</a:t>
            </a:r>
          </a:p>
          <a:p>
            <a:r>
              <a:rPr lang="en-US" dirty="0" smtClean="0"/>
              <a:t>But you need to know how to phrase the questions properly.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all of your business communications, you should communicate clearly.</a:t>
            </a:r>
          </a:p>
          <a:p>
            <a:r>
              <a:rPr lang="en-US" dirty="0" smtClean="0"/>
              <a:t>You may have a burning question, an urgent question, and may ask all the right people, but…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the dog?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don’t phrase it correctly, you won’t get a good answer.</a:t>
            </a:r>
          </a:p>
          <a:p>
            <a:r>
              <a:rPr lang="en-US" dirty="0" smtClean="0"/>
              <a:t>You might even get a chuckle and a dismissive shake of the head.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did the dog?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just because you are urgently asking someone about a dog, at work, but because you didn’t ask it using a complete sentence.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7000"/>
              </a:lnSpc>
            </a:pPr>
            <a:r>
              <a:rPr lang="en-US" sz="7200" dirty="0" smtClean="0"/>
              <a:t>How did the premium dog food sell last quarter?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must construct a sentence correctly for it to be interpreted correctly.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7000"/>
              </a:lnSpc>
            </a:pPr>
            <a:r>
              <a:rPr lang="en-US" sz="7200" dirty="0" smtClean="0"/>
              <a:t>Numbers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 is the same way.</a:t>
            </a:r>
          </a:p>
          <a:p>
            <a:r>
              <a:rPr lang="en-US" dirty="0" smtClean="0"/>
              <a:t>Excel does many very complicated and smart-looking things, but in some ways, it’s as dumb as a stump.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7000"/>
              </a:lnSpc>
            </a:pPr>
            <a:r>
              <a:rPr lang="en-US" sz="7200" dirty="0" smtClean="0"/>
              <a:t>Stump.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to type a formula </a:t>
            </a:r>
            <a:r>
              <a:rPr lang="en-US" i="1" dirty="0" smtClean="0"/>
              <a:t>just so</a:t>
            </a:r>
            <a:r>
              <a:rPr lang="en-US" dirty="0" smtClean="0"/>
              <a:t>, or it will look at you like a puppy does when you ask it to recite the Pledge of Allegiance.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7200"/>
            <a:ext cx="7010400" cy="5461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words.</a:t>
            </a:r>
          </a:p>
          <a:p>
            <a:r>
              <a:rPr lang="en-US" dirty="0" smtClean="0"/>
              <a:t>In English, how words are put together properly is called “grammar.”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Excel, how formulas are put together properly is called “syntax.”</a:t>
            </a:r>
          </a:p>
          <a:p>
            <a:r>
              <a:rPr lang="en-US" dirty="0" smtClean="0"/>
              <a:t>When you hear “syntax,” think “grammar.”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 Calculator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38600"/>
            <a:ext cx="8305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Excel is a “super calculator.” It can help you do calculations just like on a calculator, only easier in some ways. </a:t>
            </a:r>
          </a:p>
          <a:p>
            <a:r>
              <a:rPr lang="en-US" dirty="0" smtClean="0"/>
              <a:t>Well, a </a:t>
            </a:r>
            <a:r>
              <a:rPr lang="en-US" i="1" dirty="0" smtClean="0"/>
              <a:t>lot</a:t>
            </a:r>
            <a:r>
              <a:rPr lang="en-US" dirty="0" smtClean="0"/>
              <a:t> of ways.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first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Ready to type your first formula?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first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typed some of the formulas on the slides earlier, you already have.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 this into any Excel cell, then press Enter.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you press Enter, your super calculator (Excel) gives you the answer.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 gave you the correct answer to this question because you phrased the question correctly.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Whenever the first thing you type in a cell</a:t>
            </a:r>
            <a:br>
              <a:rPr lang="en-US" dirty="0" smtClean="0"/>
            </a:br>
            <a:r>
              <a:rPr lang="en-US" dirty="0" smtClean="0"/>
              <a:t> is =, Excel wags its puppy dog tail and thinks, “Formula! It’s a formula!”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971800" y="1295400"/>
            <a:ext cx="1066800" cy="10668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whenever Excel recognizes something as a formula, it doesn’t show you the formula, it shows you the answer.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make the formula a little more complicated.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=5+5-2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should give you “8” for an answer.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 smtClean="0"/>
              <a:t>oopses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will I know if I used the right syntax?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an equation. It’s simple, but it has all the parts—numbers and an “equal” symbol.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#VALUE!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something’s wrong, this is the most common thing you’ll see displayed in the cell.</a:t>
            </a:r>
          </a:p>
          <a:p>
            <a:r>
              <a:rPr lang="en-US" dirty="0" smtClean="0"/>
              <a:t>If Excel doesn’t see it as a formula, then it will just display what you typed.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formula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Ready for the next one to try?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7+3-2+6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Without typing in Excel, what answer do you think Excel would give for this equation?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05800" cy="1390651"/>
          </a:xfrm>
        </p:spPr>
        <p:txBody>
          <a:bodyPr/>
          <a:lstStyle/>
          <a:p>
            <a:r>
              <a:rPr lang="en-US" dirty="0" smtClean="0"/>
              <a:t>#VALUE!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305800" cy="1828800"/>
          </a:xfrm>
        </p:spPr>
        <p:txBody>
          <a:bodyPr/>
          <a:lstStyle/>
          <a:p>
            <a:r>
              <a:rPr lang="en-US" dirty="0" smtClean="0"/>
              <a:t>You get a star on your forehead.</a:t>
            </a:r>
          </a:p>
          <a:p>
            <a:r>
              <a:rPr lang="en-US" dirty="0" smtClean="0"/>
              <a:t>Metaphorically.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70114"/>
            <a:ext cx="8305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3200" dirty="0">
                <a:solidFill>
                  <a:schemeClr val="tx1">
                    <a:tint val="75000"/>
                  </a:schemeClr>
                </a:solidFill>
              </a:rPr>
              <a:t>If you guessed: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7+3-2+6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Why? What was missing?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=7+3-2+6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That little = makes a world of difference!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symbols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Remember this?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048000"/>
            <a:ext cx="3262745" cy="319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8305800" cy="1676400"/>
          </a:xfrm>
        </p:spPr>
        <p:txBody>
          <a:bodyPr/>
          <a:lstStyle/>
          <a:p>
            <a:r>
              <a:rPr lang="en-US" dirty="0" smtClean="0"/>
              <a:t>Some things may look a little different than you expect.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57200"/>
            <a:ext cx="4038600" cy="39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8305800" cy="1676400"/>
          </a:xfrm>
        </p:spPr>
        <p:txBody>
          <a:bodyPr/>
          <a:lstStyle/>
          <a:p>
            <a:r>
              <a:rPr lang="en-US" dirty="0" smtClean="0"/>
              <a:t>Some things may look a little different than you expect.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57200"/>
            <a:ext cx="4038600" cy="394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800600" y="2133600"/>
            <a:ext cx="1219200" cy="12192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a math’s way of asking a question. </a:t>
            </a:r>
            <a:r>
              <a:rPr lang="en-US" dirty="0" smtClean="0"/>
              <a:t>In this math, you are the “thinker”—you are the one who needs to answer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may have seen these on your cell phone’s calculator:</a:t>
            </a:r>
          </a:p>
          <a:p>
            <a:r>
              <a:rPr lang="en-US" dirty="0" smtClean="0"/>
              <a:t>/ = divide</a:t>
            </a:r>
          </a:p>
          <a:p>
            <a:r>
              <a:rPr lang="en-US" dirty="0" smtClean="0"/>
              <a:t>* = multiply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1828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00200"/>
            <a:ext cx="18288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=4*5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try them out.</a:t>
            </a:r>
          </a:p>
          <a:p>
            <a:r>
              <a:rPr lang="en-US" dirty="0" smtClean="0"/>
              <a:t>This formula is the same as what you might find printed in a math textbook as “4×5.”</a:t>
            </a:r>
          </a:p>
          <a:p>
            <a:r>
              <a:rPr lang="en-US" dirty="0" smtClean="0"/>
              <a:t>Exce</a:t>
            </a:r>
            <a:r>
              <a:rPr lang="en-US" dirty="0"/>
              <a:t>l</a:t>
            </a:r>
            <a:r>
              <a:rPr lang="en-US" dirty="0" smtClean="0"/>
              <a:t> should display “20.”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=3+5*2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use any operations besides “+” and “-,” you should be careful. </a:t>
            </a:r>
          </a:p>
          <a:p>
            <a:r>
              <a:rPr lang="en-US" dirty="0" smtClean="0"/>
              <a:t>Examine this formula.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=3+5*2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Excel is going to run the multiplications before it runs the additions. It’s just the way Excel thinks, and we have to deal with it.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=3+5*2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(This order that it works with is called its “order of operations,” which happens to be the same order as algebra’s “order of operations.”)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=3+5*2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We’d have a problem if what we </a:t>
            </a:r>
            <a:r>
              <a:rPr lang="en-US" i="1" dirty="0" smtClean="0"/>
              <a:t>wanted </a:t>
            </a:r>
            <a:r>
              <a:rPr lang="en-US" dirty="0" smtClean="0"/>
              <a:t>Excel to compute was the 3+5 before multiplying it all by 2.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=3+5*2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Excel would first multiply 2*5, </a:t>
            </a:r>
            <a:r>
              <a:rPr lang="en-US" i="1" dirty="0" smtClean="0"/>
              <a:t>then </a:t>
            </a:r>
            <a:r>
              <a:rPr lang="en-US" dirty="0" smtClean="0"/>
              <a:t>add 3.</a:t>
            </a:r>
          </a:p>
          <a:p>
            <a:r>
              <a:rPr lang="en-US" dirty="0" smtClean="0"/>
              <a:t>Excel would return an answer of “13.”</a:t>
            </a:r>
          </a:p>
          <a:p>
            <a:r>
              <a:rPr lang="en-US" dirty="0" smtClean="0"/>
              <a:t>But if we needed a different answer—if we wanted it to add before it multiplied—we need to phrase the question differently.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=3+5*2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to use better syntax to help Excel think its way to the “correct” answer.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   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Behold the mighty parentheses.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Alone, it’s called a “parenthesis.” Note the “</a:t>
            </a:r>
            <a:r>
              <a:rPr lang="en-US" dirty="0" err="1" smtClean="0"/>
              <a:t>i</a:t>
            </a:r>
            <a:r>
              <a:rPr lang="en-US" dirty="0" smtClean="0"/>
              <a:t>.”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1+1=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Excel, </a:t>
            </a:r>
            <a:r>
              <a:rPr lang="en-US" b="1" dirty="0" smtClean="0"/>
              <a:t>you </a:t>
            </a:r>
            <a:r>
              <a:rPr lang="en-US" dirty="0" smtClean="0"/>
              <a:t>get to ask the questions and make the computer do the thinking for you. More on this later.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hardly ever hear it called that because they’re almost always used in pairs.</a:t>
            </a:r>
          </a:p>
          <a:p>
            <a:r>
              <a:rPr lang="en-US" dirty="0" smtClean="0"/>
              <a:t>Plural: </a:t>
            </a:r>
            <a:r>
              <a:rPr lang="en-US" i="1" dirty="0" smtClean="0"/>
              <a:t>parentheses</a:t>
            </a:r>
            <a:endParaRPr lang="en-US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use parentheses to group items together that you want computed together.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   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in good grammar, you should always use these in pairs. If you insert one, you should insert the other somewhere in the same formula. That’s proper syntax.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( 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don’t include a companion for a lonely parenthesis, it really, really bugs Excel.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6000"/>
              </a:lnSpc>
            </a:pPr>
            <a:r>
              <a:rPr lang="en-US" sz="6000" dirty="0" smtClean="0"/>
              <a:t>The facts (which were up for dispute until last week substantiate his claims of innocence.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 like it bugs people.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=(3+5)*2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parentheses (or “</a:t>
            </a:r>
            <a:r>
              <a:rPr lang="en-US" dirty="0" err="1" smtClean="0"/>
              <a:t>parens</a:t>
            </a:r>
            <a:r>
              <a:rPr lang="en-US" dirty="0" smtClean="0"/>
              <a:t>” for short) tells Excel to do the addition (inside the </a:t>
            </a:r>
            <a:r>
              <a:rPr lang="en-US" dirty="0" err="1" smtClean="0"/>
              <a:t>parens</a:t>
            </a:r>
            <a:r>
              <a:rPr lang="en-US" dirty="0" smtClean="0"/>
              <a:t>) before the stuff on the outside of the </a:t>
            </a:r>
            <a:r>
              <a:rPr lang="en-US" dirty="0" err="1" smtClean="0"/>
              <a:t>parens</a:t>
            </a:r>
            <a:r>
              <a:rPr lang="en-US" dirty="0" smtClean="0"/>
              <a:t>—the multiplication.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16=(3+5)*2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parentheses, we’d get the answer </a:t>
            </a:r>
            <a:br>
              <a:rPr lang="en-US" dirty="0" smtClean="0"/>
            </a:br>
            <a:r>
              <a:rPr lang="en-US" dirty="0" smtClean="0"/>
              <a:t>we were after: “16.”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forget a </a:t>
            </a:r>
            <a:r>
              <a:rPr lang="en-US" dirty="0" err="1" smtClean="0"/>
              <a:t>paren</a:t>
            </a:r>
            <a:r>
              <a:rPr lang="en-US" dirty="0" smtClean="0"/>
              <a:t>, Excel lets you know.</a:t>
            </a:r>
          </a:p>
          <a:p>
            <a:r>
              <a:rPr lang="en-US" dirty="0" smtClean="0"/>
              <a:t>In a simple formula, Excel suggests a fix.</a:t>
            </a:r>
          </a:p>
          <a:p>
            <a:r>
              <a:rPr lang="en-US" dirty="0" smtClean="0"/>
              <a:t>In a complex formula, it’s up to you.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74255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Not just a super calculator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 far, all we’ve done is formulas that mimic what we’d tap into a calculator. But this is Excel, and it can do so much more.</a:t>
            </a: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First, let’s type some data to play with.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“Equation” or “Formula”?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Formula. Equation. Whatever—for our discussion, they’re the same thing.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382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85800" y="3276600"/>
            <a:ext cx="7924800" cy="6858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=B5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Select cell A1, then enter this formula.</a:t>
            </a:r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=B5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Whenever Excel sees a letter/number combo like this within a formula, it knows you’re referring to a cell reference.</a:t>
            </a: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=B5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“question” this formula is asking is, “What’s in cell B5?”</a:t>
            </a:r>
          </a:p>
          <a:p>
            <a:r>
              <a:rPr lang="en-US" dirty="0" smtClean="0"/>
              <a:t>The answer: “2”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1000"/>
              </a:lnSpc>
            </a:pPr>
            <a:r>
              <a:rPr lang="en-US" dirty="0" smtClean="0"/>
              <a:t>=(3+5)*2</a:t>
            </a:r>
            <a:br>
              <a:rPr lang="en-US" dirty="0" smtClean="0"/>
            </a:br>
            <a:r>
              <a:rPr lang="en-US" dirty="0" smtClean="0"/>
              <a:t>=(C5+E5)*B5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use cell references in a formula just like you can use numbers. Just make sure it contains the unique cell reference and that there are no spaces between the letter and number.</a:t>
            </a: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1000"/>
              </a:lnSpc>
            </a:pPr>
            <a:r>
              <a:rPr lang="en-US" dirty="0" smtClean="0"/>
              <a:t>=(C5+E5)*B5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returns an answer just as quickly as your number formula did.</a:t>
            </a:r>
          </a:p>
          <a:p>
            <a:r>
              <a:rPr lang="en-US" dirty="0" smtClean="0"/>
              <a:t>The answer should be “16.”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1000"/>
              </a:lnSpc>
            </a:pPr>
            <a:r>
              <a:rPr lang="en-US" sz="5400" dirty="0" smtClean="0"/>
              <a:t>=(C5+E5)*((B5*2)+3)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can group many parts of a formula together using sets of parentheses.</a:t>
            </a:r>
          </a:p>
          <a:p>
            <a:r>
              <a:rPr lang="en-US" dirty="0" smtClean="0"/>
              <a:t>Sometimes it helps to plan (and decipher) a formula by separating the pieces on scratch paper.</a:t>
            </a: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1000"/>
              </a:lnSpc>
            </a:pPr>
            <a:r>
              <a:rPr lang="en-US" sz="5400" dirty="0" smtClean="0"/>
              <a:t>(C5+E5)*([B5*2]+3)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In Algebra, you would have used brackets [like this] to help mark a nested group. </a:t>
            </a:r>
          </a:p>
          <a:p>
            <a:r>
              <a:rPr lang="en-US" dirty="0" smtClean="0"/>
              <a:t>You also may have used braces {like this}.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1000"/>
              </a:lnSpc>
            </a:pPr>
            <a:r>
              <a:rPr lang="en-US" sz="5400" dirty="0" smtClean="0"/>
              <a:t>(C5+E5)*([B5*2]+3)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05800" cy="2743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But Excel can figure it out with just </a:t>
            </a:r>
            <a:r>
              <a:rPr lang="en-US" dirty="0" err="1" smtClean="0"/>
              <a:t>parens</a:t>
            </a:r>
            <a:r>
              <a:rPr lang="en-US" dirty="0" smtClean="0"/>
              <a:t>, so forget about those other fancy-pants symbols while working in formulas.</a:t>
            </a: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ts val="11000"/>
              </a:lnSpc>
            </a:pPr>
            <a:r>
              <a:rPr lang="en-US" sz="5400" dirty="0" smtClean="0"/>
              <a:t>=((((: :))))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as many parentheses as you need.</a:t>
            </a:r>
          </a:p>
          <a:p>
            <a:r>
              <a:rPr lang="en-US" dirty="0" smtClean="0"/>
              <a:t>You’ll never run 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Usually we’ve heard these math problems referred to as “equations.” </a:t>
            </a:r>
          </a:p>
          <a:p>
            <a:r>
              <a:rPr lang="en-US" i="1" dirty="0" smtClean="0"/>
              <a:t>But…</a:t>
            </a:r>
            <a:endParaRPr lang="en-US" i="1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Words, words, words…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can also use words in a formula, but they must be words that Excel understands—and they all relate to how the numbers are computed.</a:t>
            </a: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Remember AutoSum?</a:t>
            </a:r>
          </a:p>
          <a:p>
            <a:r>
              <a:rPr lang="en-US" dirty="0" smtClean="0"/>
              <a:t>Select the cell H5 (to the right of the numbers you entered), then click the AutoSum button and press Enter.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=SUM(A5:G5)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Now select cell H5 again to see the formula it had inserted. It should look like this one.</a:t>
            </a: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=SUM(A5:G5)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“SUM” tells Excel to add the cells.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762000"/>
            <a:ext cx="3657600" cy="21336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=SUM(A5:G5)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colon between two cell references tells Excel that you’re adding together all values within the range A5 to G5.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1000" y="914400"/>
            <a:ext cx="4419600" cy="1981200"/>
          </a:xfrm>
          <a:prstGeom prst="ellipse">
            <a:avLst/>
          </a:prstGeom>
          <a:noFill/>
          <a:ln w="889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=SUM(A5:G5)</a:t>
            </a:r>
            <a:br>
              <a:rPr lang="en-US" sz="8000" dirty="0" smtClean="0"/>
            </a:br>
            <a:r>
              <a:rPr lang="en-US" sz="8000" dirty="0" smtClean="0"/>
              <a:t>=A5+B5+C5+...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could type the formula by hand, too—the AutoSum button just makes it easier.</a:t>
            </a:r>
          </a:p>
          <a:p>
            <a:r>
              <a:rPr lang="en-US" dirty="0" smtClean="0"/>
              <a:t>You could also type or click the individual cells, if you want.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Look at the first formula you entered.</a:t>
            </a: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belated, but…</a:t>
            </a:r>
          </a:p>
          <a:p>
            <a:r>
              <a:rPr lang="en-US" dirty="0" smtClean="0"/>
              <a:t>Congratulations!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 just wrote your first computer program.</a:t>
            </a: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=1+1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a lot of people will call it that, but look at it this way:</a:t>
            </a:r>
          </a:p>
          <a:p>
            <a:r>
              <a:rPr lang="en-US" dirty="0" smtClean="0"/>
              <a:t>You just typed instructions to the computer using a language (proper syntax) it could understand.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88900"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2213</Words>
  <Application>Microsoft Office PowerPoint</Application>
  <PresentationFormat>On-screen Show (4:3)</PresentationFormat>
  <Paragraphs>244</Paragraphs>
  <Slides>106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7" baseType="lpstr">
      <vt:lpstr>Office Theme</vt:lpstr>
      <vt:lpstr>Welcome</vt:lpstr>
      <vt:lpstr>Calculator</vt:lpstr>
      <vt:lpstr>Calculator </vt:lpstr>
      <vt:lpstr>Super Calculator</vt:lpstr>
      <vt:lpstr>1+1=</vt:lpstr>
      <vt:lpstr>1+1=</vt:lpstr>
      <vt:lpstr>1+1=</vt:lpstr>
      <vt:lpstr>“Equation” or “Formula”?</vt:lpstr>
      <vt:lpstr>Words</vt:lpstr>
      <vt:lpstr>Formula</vt:lpstr>
      <vt:lpstr>1+1=_</vt:lpstr>
      <vt:lpstr>1+1=?</vt:lpstr>
      <vt:lpstr>1+1=x</vt:lpstr>
      <vt:lpstr>1+1=x</vt:lpstr>
      <vt:lpstr>1+1=2</vt:lpstr>
      <vt:lpstr>1+1=2</vt:lpstr>
      <vt:lpstr>1+1=2</vt:lpstr>
      <vt:lpstr>1+1=2</vt:lpstr>
      <vt:lpstr>2=1+1</vt:lpstr>
      <vt:lpstr>_=1+1</vt:lpstr>
      <vt:lpstr>?=1+1</vt:lpstr>
      <vt:lpstr>=1+1</vt:lpstr>
      <vt:lpstr>=1+6-2</vt:lpstr>
      <vt:lpstr>=1+6-2</vt:lpstr>
      <vt:lpstr>Slide 25</vt:lpstr>
      <vt:lpstr>2</vt:lpstr>
      <vt:lpstr>Data</vt:lpstr>
      <vt:lpstr>Data</vt:lpstr>
      <vt:lpstr>Formulas</vt:lpstr>
      <vt:lpstr>Formulas</vt:lpstr>
      <vt:lpstr>Communicate</vt:lpstr>
      <vt:lpstr>How did the dog?</vt:lpstr>
      <vt:lpstr>How did the dog?</vt:lpstr>
      <vt:lpstr>How did the premium dog food sell last quarter?</vt:lpstr>
      <vt:lpstr>Numbers</vt:lpstr>
      <vt:lpstr>Stump.</vt:lpstr>
      <vt:lpstr>Slide 37</vt:lpstr>
      <vt:lpstr>Words.</vt:lpstr>
      <vt:lpstr>Syntax</vt:lpstr>
      <vt:lpstr>Your first formula</vt:lpstr>
      <vt:lpstr>Your first formula</vt:lpstr>
      <vt:lpstr>=1+1</vt:lpstr>
      <vt:lpstr>2</vt:lpstr>
      <vt:lpstr>=1+1</vt:lpstr>
      <vt:lpstr>=1+1</vt:lpstr>
      <vt:lpstr>2</vt:lpstr>
      <vt:lpstr>Next formula</vt:lpstr>
      <vt:lpstr>=5+5-2</vt:lpstr>
      <vt:lpstr>What about oopses?</vt:lpstr>
      <vt:lpstr>#VALUE!</vt:lpstr>
      <vt:lpstr>Next formula</vt:lpstr>
      <vt:lpstr>7+3-2+6</vt:lpstr>
      <vt:lpstr>#VALUE!</vt:lpstr>
      <vt:lpstr>7+3-2+6</vt:lpstr>
      <vt:lpstr>=7+3-2+6</vt:lpstr>
      <vt:lpstr>More symbols</vt:lpstr>
      <vt:lpstr>Remember this?</vt:lpstr>
      <vt:lpstr>Slide 58</vt:lpstr>
      <vt:lpstr>Slide 59</vt:lpstr>
      <vt:lpstr>Slide 60</vt:lpstr>
      <vt:lpstr>=4*5</vt:lpstr>
      <vt:lpstr>=3+5*2</vt:lpstr>
      <vt:lpstr>=3+5*2</vt:lpstr>
      <vt:lpstr>=3+5*2</vt:lpstr>
      <vt:lpstr>=3+5*2</vt:lpstr>
      <vt:lpstr>=3+5*2</vt:lpstr>
      <vt:lpstr>=3+5*2</vt:lpstr>
      <vt:lpstr>(    )</vt:lpstr>
      <vt:lpstr>(</vt:lpstr>
      <vt:lpstr>(</vt:lpstr>
      <vt:lpstr>(   )</vt:lpstr>
      <vt:lpstr>(   )</vt:lpstr>
      <vt:lpstr>( …</vt:lpstr>
      <vt:lpstr>The facts (which were up for dispute until last week substantiate his claims of innocence.</vt:lpstr>
      <vt:lpstr>=(3+5)*2</vt:lpstr>
      <vt:lpstr>16=(3+5)*2</vt:lpstr>
      <vt:lpstr>Slide 77</vt:lpstr>
      <vt:lpstr>Not just a super calculator</vt:lpstr>
      <vt:lpstr>Type data</vt:lpstr>
      <vt:lpstr>Slide 80</vt:lpstr>
      <vt:lpstr>=B5</vt:lpstr>
      <vt:lpstr>=B5</vt:lpstr>
      <vt:lpstr>=B5</vt:lpstr>
      <vt:lpstr>=(3+5)*2 =(C5+E5)*B5</vt:lpstr>
      <vt:lpstr>=(C5+E5)*B5</vt:lpstr>
      <vt:lpstr>=(C5+E5)*((B5*2)+3)</vt:lpstr>
      <vt:lpstr>(C5+E5)*([B5*2]+3)</vt:lpstr>
      <vt:lpstr>(C5+E5)*([B5*2]+3)</vt:lpstr>
      <vt:lpstr>=((((: :))))</vt:lpstr>
      <vt:lpstr>Words, words, words…</vt:lpstr>
      <vt:lpstr>SUM</vt:lpstr>
      <vt:lpstr>=SUM(A5:G5)</vt:lpstr>
      <vt:lpstr>=SUM(A5:G5)</vt:lpstr>
      <vt:lpstr>=SUM(A5:G5)</vt:lpstr>
      <vt:lpstr>=SUM(A5:G5) =A5+B5+C5+...</vt:lpstr>
      <vt:lpstr>Computer Programming</vt:lpstr>
      <vt:lpstr>=1+1</vt:lpstr>
      <vt:lpstr>=1+1</vt:lpstr>
      <vt:lpstr>=1+1</vt:lpstr>
      <vt:lpstr>=1+1</vt:lpstr>
      <vt:lpstr>=1+1</vt:lpstr>
      <vt:lpstr>7+3-2+6</vt:lpstr>
      <vt:lpstr>=7+3-2+6</vt:lpstr>
      <vt:lpstr>=7+3-2+6</vt:lpstr>
      <vt:lpstr>Words</vt:lpstr>
      <vt:lpstr>Slide 106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Sawyer</dc:creator>
  <cp:lastModifiedBy>Mike Sawyer</cp:lastModifiedBy>
  <cp:revision>46</cp:revision>
  <dcterms:created xsi:type="dcterms:W3CDTF">2009-09-01T13:16:21Z</dcterms:created>
  <dcterms:modified xsi:type="dcterms:W3CDTF">2009-09-01T16:45:47Z</dcterms:modified>
</cp:coreProperties>
</file>