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8" r:id="rId3"/>
    <p:sldId id="296" r:id="rId4"/>
    <p:sldId id="272" r:id="rId5"/>
    <p:sldId id="257" r:id="rId6"/>
    <p:sldId id="297" r:id="rId7"/>
    <p:sldId id="260" r:id="rId8"/>
    <p:sldId id="284" r:id="rId9"/>
    <p:sldId id="290" r:id="rId10"/>
    <p:sldId id="275" r:id="rId11"/>
    <p:sldId id="295" r:id="rId12"/>
    <p:sldId id="286" r:id="rId13"/>
    <p:sldId id="261" r:id="rId14"/>
    <p:sldId id="288" r:id="rId15"/>
    <p:sldId id="267" r:id="rId16"/>
    <p:sldId id="289" r:id="rId17"/>
    <p:sldId id="280" r:id="rId18"/>
    <p:sldId id="282" r:id="rId19"/>
    <p:sldId id="283" r:id="rId20"/>
    <p:sldId id="276" r:id="rId21"/>
    <p:sldId id="285" r:id="rId22"/>
    <p:sldId id="277" r:id="rId23"/>
    <p:sldId id="263" r:id="rId24"/>
    <p:sldId id="279" r:id="rId25"/>
    <p:sldId id="270" r:id="rId26"/>
    <p:sldId id="278" r:id="rId27"/>
    <p:sldId id="294" r:id="rId28"/>
    <p:sldId id="298" r:id="rId29"/>
    <p:sldId id="299" r:id="rId30"/>
    <p:sldId id="293" r:id="rId31"/>
    <p:sldId id="291" r:id="rId32"/>
    <p:sldId id="271" r:id="rId33"/>
    <p:sldId id="292" r:id="rId34"/>
    <p:sldId id="264" r:id="rId35"/>
    <p:sldId id="273" r:id="rId36"/>
    <p:sldId id="266" r:id="rId37"/>
    <p:sldId id="274" r:id="rId38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8" autoAdjust="0"/>
    <p:restoredTop sz="94660"/>
  </p:normalViewPr>
  <p:slideViewPr>
    <p:cSldViewPr>
      <p:cViewPr varScale="1">
        <p:scale>
          <a:sx n="78" d="100"/>
          <a:sy n="7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C584665-4DDE-4F63-B3B3-6737E38CC57C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D4CCBD97-E30B-4F77-BD80-DB2889A9E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36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9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2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2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4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0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7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3BDD-68AE-448A-9C1D-768C99C1D541}" type="datetimeFigureOut">
              <a:rPr lang="en-US" smtClean="0"/>
              <a:t>6/21/2015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B0A42-F650-4090-ACC7-154DC90CB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3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mikesawyerprofile" TargetMode="External"/><Relationship Id="rId2" Type="http://schemas.openxmlformats.org/officeDocument/2006/relationships/hyperlink" Target="mailto:mike@sawyerhome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Simple Scheduling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Sawyer</a:t>
            </a:r>
          </a:p>
          <a:p>
            <a:r>
              <a:rPr lang="en-US" b="1" dirty="0" smtClean="0"/>
              <a:t>bit.ly/</a:t>
            </a:r>
            <a:r>
              <a:rPr lang="en-US" b="1" dirty="0" err="1" smtClean="0"/>
              <a:t>simpleshedule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4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Printing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8170863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76" y="1291693"/>
            <a:ext cx="758571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5181600"/>
            <a:ext cx="8170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ß"/>
            </a:pPr>
            <a:r>
              <a:rPr lang="en-US" dirty="0" smtClean="0"/>
              <a:t>Print landscape (with narrow margins) to fit more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en-US" dirty="0" smtClean="0">
                <a:sym typeface="Wingdings" panose="05000000000000000000" pitchFamily="2" charset="2"/>
              </a:rPr>
              <a:t>Print to Legal for more columns per page</a:t>
            </a:r>
          </a:p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09600" y="1291693"/>
            <a:ext cx="292576" cy="84190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487886" y="1291693"/>
            <a:ext cx="292577" cy="841907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42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C:\Users\msawyer\AppData\Local\Temp\SNAGHTML28e447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156" y="1931536"/>
            <a:ext cx="5181600" cy="430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Header/Footer: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03" y="1447800"/>
            <a:ext cx="419792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343400" y="2667000"/>
            <a:ext cx="4572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938956" y="3124200"/>
            <a:ext cx="995244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Shrink-to-Fit Printing: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2600"/>
            <a:ext cx="4419600" cy="3138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msawyer\AppData\Local\Temp\SNAGHTML3576ca8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1371600"/>
            <a:ext cx="4057650" cy="42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04800" y="3509963"/>
            <a:ext cx="4419600" cy="75723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29200" y="2971800"/>
            <a:ext cx="3200400" cy="3501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Formatting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2819400"/>
            <a:ext cx="77677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Home ribbon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Can format characters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Easiest to treat cells as mini paragraphs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Vertical alignment “top” or “center”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Wrap Text to avoid truncating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Short date/currency formats (“remembering”)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Borders and shading to emphasize </a:t>
            </a: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524000"/>
            <a:ext cx="66103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962400" y="1752600"/>
            <a:ext cx="457200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1752600"/>
            <a:ext cx="9906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Formatting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549" y="1665514"/>
            <a:ext cx="6069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l</a:t>
            </a:r>
            <a:r>
              <a:rPr lang="en-US" sz="2400" b="1" dirty="0" smtClean="0">
                <a:solidFill>
                  <a:srgbClr val="00B050"/>
                </a:solidFill>
              </a:rPr>
              <a:t>o</a:t>
            </a:r>
            <a:r>
              <a:rPr lang="en-US" sz="2400" b="1" dirty="0" smtClean="0">
                <a:solidFill>
                  <a:srgbClr val="FFC000"/>
                </a:solidFill>
              </a:rPr>
              <a:t>r</a:t>
            </a:r>
            <a:r>
              <a:rPr lang="en-US" sz="2400" dirty="0" smtClean="0"/>
              <a:t> if you can print to color; patterns for B/W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067" y="2359150"/>
            <a:ext cx="5408397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43173" y="4953000"/>
            <a:ext cx="7086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Small, narrow fonts, and abbreviations to fit more info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738" y="2322574"/>
            <a:ext cx="2514062" cy="219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2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Conditional Formatting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61515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43352" y="1146863"/>
            <a:ext cx="6124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Quantities, percentages, ratings</a:t>
            </a:r>
            <a:br>
              <a:rPr lang="en-US" sz="2400" dirty="0" smtClean="0"/>
            </a:br>
            <a:r>
              <a:rPr lang="en-US" sz="2400" dirty="0"/>
              <a:t>(Values can be visible or hidden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2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Conditional Formatting: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2213093" cy="472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msawyer\AppData\Local\Temp\SNAGHTML2874c49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867751"/>
            <a:ext cx="48958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762000" y="4800600"/>
            <a:ext cx="152400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0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Fields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2999"/>
            <a:ext cx="2819400" cy="510421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900" dirty="0" smtClean="0">
                <a:solidFill>
                  <a:schemeClr val="tx1"/>
                </a:solidFill>
              </a:rPr>
              <a:t>Descriptive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Doc </a:t>
            </a:r>
            <a:r>
              <a:rPr lang="en-US" sz="4200" dirty="0"/>
              <a:t>part#/Rev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Product </a:t>
            </a:r>
            <a:r>
              <a:rPr lang="en-US" sz="4200" dirty="0"/>
              <a:t>(or project)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Deliverable </a:t>
            </a:r>
            <a:r>
              <a:rPr lang="en-US" sz="4200" dirty="0"/>
              <a:t>(UG, QSG, help, etc</a:t>
            </a:r>
            <a:r>
              <a:rPr lang="en-US" sz="4200" dirty="0" smtClean="0"/>
              <a:t>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Format of output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Priority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Audience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Code name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Product part#/ model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Writer &amp; designer</a:t>
            </a:r>
            <a:endParaRPr lang="en-US" sz="42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err="1" smtClean="0"/>
              <a:t>PoCs</a:t>
            </a:r>
            <a:r>
              <a:rPr lang="en-US" sz="4200" dirty="0" smtClean="0"/>
              <a:t>/Reviewers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Budget planned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200" dirty="0" smtClean="0"/>
              <a:t>Notes</a:t>
            </a:r>
            <a:endParaRPr lang="en-US" sz="4200" dirty="0"/>
          </a:p>
          <a:p>
            <a:endParaRPr lang="en-US" sz="3400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68672" y="1143000"/>
            <a:ext cx="2819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05200" y="1447800"/>
            <a:ext cx="2286000" cy="224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Goals &amp; Gates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Deadline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Edit due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Draft due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Final due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05200" y="3505200"/>
            <a:ext cx="2267576" cy="2517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Historical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Date added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% done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Approved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Web posted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Delivered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Archived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248400" y="1060704"/>
            <a:ext cx="2616636" cy="2971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Measuring</a:t>
            </a: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Elapsed time since start (work days vs. true days)</a:t>
            </a: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Days </a:t>
            </a:r>
            <a:r>
              <a:rPr lang="en-US" sz="2000" dirty="0" smtClean="0"/>
              <a:t>before </a:t>
            </a:r>
            <a:r>
              <a:rPr lang="en-US" sz="2000" dirty="0"/>
              <a:t>due</a:t>
            </a: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Hours (for billing)</a:t>
            </a:r>
          </a:p>
          <a:p>
            <a:pPr marL="457200" indent="-4572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Budgeted hours remaining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248400" y="3962400"/>
            <a:ext cx="2644572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Cost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Budget planned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Budget used</a:t>
            </a:r>
          </a:p>
          <a:p>
            <a:pPr marL="457200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Budget </a:t>
            </a:r>
            <a:r>
              <a:rPr lang="en-US" sz="2000" dirty="0" smtClean="0"/>
              <a:t>remaining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8173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Data Validation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68672" y="1143000"/>
            <a:ext cx="2819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404857" y="5143500"/>
            <a:ext cx="64008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Allowed lists, </a:t>
            </a:r>
            <a:r>
              <a:rPr lang="en-US" dirty="0"/>
              <a:t>types of </a:t>
            </a:r>
            <a:r>
              <a:rPr lang="en-US" dirty="0" smtClean="0"/>
              <a:t>data,</a:t>
            </a:r>
            <a:br>
              <a:rPr lang="en-US" dirty="0" smtClean="0"/>
            </a:br>
            <a:r>
              <a:rPr lang="en-US" dirty="0" smtClean="0"/>
              <a:t>allowed ranges of numbers &amp; dates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85950"/>
            <a:ext cx="29146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24000"/>
            <a:ext cx="2784884" cy="176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msawyer\AppData\Local\Temp\SNAGHTML2623687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30218"/>
            <a:ext cx="4200559" cy="188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37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72" y="685800"/>
            <a:ext cx="6867700" cy="1688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Data Validation: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968672" y="1143000"/>
            <a:ext cx="28194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2050" name="Picture 2" descr="C:\Users\msawyer\AppData\Local\Temp\SNAGHTML262971f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34750"/>
            <a:ext cx="3123644" cy="247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198" y="3596965"/>
            <a:ext cx="1457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50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Preview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Focus: Small business, small budget</a:t>
            </a:r>
          </a:p>
          <a:p>
            <a:pPr algn="l"/>
            <a:r>
              <a:rPr lang="en-US" dirty="0" smtClean="0"/>
              <a:t>Spreadsheet </a:t>
            </a:r>
            <a:r>
              <a:rPr lang="en-US" dirty="0" smtClean="0"/>
              <a:t>basics (optional)</a:t>
            </a:r>
            <a:endParaRPr lang="en-US" dirty="0" smtClean="0"/>
          </a:p>
          <a:p>
            <a:pPr algn="l"/>
            <a:r>
              <a:rPr lang="en-US" dirty="0" smtClean="0"/>
              <a:t>Schedule formatting &amp; printing</a:t>
            </a:r>
          </a:p>
          <a:p>
            <a:pPr algn="l"/>
            <a:r>
              <a:rPr lang="en-US" dirty="0" smtClean="0"/>
              <a:t>Schedule fields, sorting, &amp; filtering</a:t>
            </a:r>
          </a:p>
          <a:p>
            <a:pPr algn="l"/>
            <a:r>
              <a:rPr lang="en-US" dirty="0" smtClean="0"/>
              <a:t>Handy schedule formulas &amp; functions</a:t>
            </a:r>
          </a:p>
          <a:p>
            <a:pPr algn="l"/>
            <a:r>
              <a:rPr lang="en-US" dirty="0" smtClean="0"/>
              <a:t>Best practices</a:t>
            </a:r>
          </a:p>
          <a:p>
            <a:pPr algn="l"/>
            <a:r>
              <a:rPr lang="en-US" dirty="0" smtClean="0"/>
              <a:t>Features: What, then how</a:t>
            </a:r>
            <a:endParaRPr lang="en-US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Make It a Table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97280" y="1278771"/>
            <a:ext cx="2646907" cy="3847250"/>
            <a:chOff x="914400" y="1273112"/>
            <a:chExt cx="1847771" cy="268571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1273112"/>
              <a:ext cx="628571" cy="267619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1273112"/>
              <a:ext cx="647619" cy="268571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Right Arrow 12"/>
            <p:cNvSpPr/>
            <p:nvPr/>
          </p:nvSpPr>
          <p:spPr>
            <a:xfrm>
              <a:off x="1643743" y="2331074"/>
              <a:ext cx="381000" cy="2848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80744" y="1386713"/>
            <a:ext cx="3941698" cy="3598909"/>
            <a:chOff x="5973581" y="1251002"/>
            <a:chExt cx="2941523" cy="2685714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4152" y="2098222"/>
              <a:ext cx="1180952" cy="11523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3581" y="1251002"/>
              <a:ext cx="1200000" cy="268571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8" name="Right Arrow 17"/>
            <p:cNvSpPr/>
            <p:nvPr/>
          </p:nvSpPr>
          <p:spPr>
            <a:xfrm>
              <a:off x="7282395" y="2619464"/>
              <a:ext cx="381000" cy="2848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19733" y="5737150"/>
            <a:ext cx="2272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+ Row striping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37353" y="5126021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Filtering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514734" y="5181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Sorting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930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Make It a Table: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6" y="1143000"/>
            <a:ext cx="6666667" cy="3628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951213"/>
            <a:ext cx="2009524" cy="1057143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36859"/>
            <a:ext cx="16287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2438400" y="5181600"/>
            <a:ext cx="533400" cy="8411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867400" y="5181600"/>
            <a:ext cx="533400" cy="82675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2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/>
              <a:t>Sorting and </a:t>
            </a:r>
            <a:r>
              <a:rPr lang="en-US" b="1" dirty="0" smtClean="0"/>
              <a:t>Filtering: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552" y="1848458"/>
            <a:ext cx="1719943" cy="204155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69236"/>
            <a:ext cx="2313895" cy="7684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033002" y="1481858"/>
            <a:ext cx="3336926" cy="3046731"/>
            <a:chOff x="5973581" y="1251002"/>
            <a:chExt cx="2941523" cy="268571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4152" y="2098222"/>
              <a:ext cx="1180952" cy="115238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73581" y="1251002"/>
              <a:ext cx="1200000" cy="268571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5" name="Right Arrow 14"/>
            <p:cNvSpPr/>
            <p:nvPr/>
          </p:nvSpPr>
          <p:spPr>
            <a:xfrm>
              <a:off x="7282395" y="2619464"/>
              <a:ext cx="381000" cy="2848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574" y="3826822"/>
            <a:ext cx="3130033" cy="27212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49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Formulas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 formula: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Is an equation, starting </a:t>
            </a:r>
            <a:r>
              <a:rPr lang="en-US" dirty="0"/>
              <a:t>with “=”</a:t>
            </a: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Transforms sheet from record keeping to computing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Typed in a cell, easily edited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Displays the </a:t>
            </a:r>
            <a:r>
              <a:rPr lang="en-US" i="1" dirty="0" smtClean="0"/>
              <a:t>value</a:t>
            </a:r>
            <a:r>
              <a:rPr lang="en-US" dirty="0" smtClean="0"/>
              <a:t> of the formula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Can use cell references, numbers, and functions</a:t>
            </a:r>
          </a:p>
          <a:p>
            <a:pPr algn="l"/>
            <a:endParaRPr lang="en-US" dirty="0" smtClean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Formula References &amp; Math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988" y="1371599"/>
            <a:ext cx="7747612" cy="487560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Cell references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Column letter first, then row # (“A1”)</a:t>
            </a:r>
          </a:p>
          <a:p>
            <a:pPr algn="l"/>
            <a:r>
              <a:rPr lang="en-US" dirty="0" smtClean="0"/>
              <a:t>Math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Addition/Subtraction (A1+B2), (A1-B2)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Multiplication (A1*B2) or (A1)(B2)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Division (A1/B2)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Exponents (A1^2)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Nested operations </a:t>
            </a:r>
            <a:r>
              <a:rPr lang="en-US" dirty="0" smtClean="0"/>
              <a:t>A1*(3+(</a:t>
            </a:r>
            <a:r>
              <a:rPr lang="en-US" dirty="0" smtClean="0"/>
              <a:t>5*B2</a:t>
            </a:r>
            <a:r>
              <a:rPr lang="en-US" dirty="0" smtClean="0"/>
              <a:t>))</a:t>
            </a:r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Popular </a:t>
            </a:r>
            <a:r>
              <a:rPr lang="en-US" b="1" dirty="0" smtClean="0"/>
              <a:t>Schedule Functions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371600"/>
            <a:ext cx="7691556" cy="1295400"/>
          </a:xfrm>
        </p:spPr>
        <p:txBody>
          <a:bodyPr/>
          <a:lstStyle/>
          <a:p>
            <a:r>
              <a:rPr lang="en-US" dirty="0" smtClean="0"/>
              <a:t>Like mini-programs that fit inside a formula</a:t>
            </a:r>
            <a:br>
              <a:rPr lang="en-US" dirty="0" smtClean="0"/>
            </a:br>
            <a:r>
              <a:rPr lang="en-US" sz="2800" dirty="0" smtClean="0"/>
              <a:t>(see handout for descriptions)</a:t>
            </a:r>
            <a:endParaRPr lang="en-US" sz="2800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2481145"/>
            <a:ext cx="312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Average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Cell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Concatenate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err="1" smtClean="0">
                <a:solidFill>
                  <a:schemeClr val="bg1">
                    <a:lumMod val="65000"/>
                  </a:schemeClr>
                </a:solidFill>
              </a:rPr>
              <a:t>Countblank</a:t>
            </a:r>
            <a:endParaRPr lang="en-US" sz="2800" cap="all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err="1" smtClean="0">
                <a:solidFill>
                  <a:schemeClr val="bg1">
                    <a:lumMod val="65000"/>
                  </a:schemeClr>
                </a:solidFill>
              </a:rPr>
              <a:t>Countif</a:t>
            </a:r>
            <a:endParaRPr lang="en-US" sz="2800" cap="all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Days360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Max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29200" y="2481145"/>
            <a:ext cx="3048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>
                <a:solidFill>
                  <a:schemeClr val="bg1">
                    <a:lumMod val="65000"/>
                  </a:schemeClr>
                </a:solidFill>
              </a:rPr>
              <a:t>Median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>
                <a:solidFill>
                  <a:schemeClr val="bg1">
                    <a:lumMod val="65000"/>
                  </a:schemeClr>
                </a:solidFill>
              </a:rPr>
              <a:t>Min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 err="1" smtClean="0">
                <a:solidFill>
                  <a:schemeClr val="bg1">
                    <a:lumMod val="65000"/>
                  </a:schemeClr>
                </a:solidFill>
              </a:rPr>
              <a:t>Networkdays</a:t>
            </a:r>
            <a:endParaRPr lang="en-US" sz="2800" cap="all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Now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Row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cap="all" dirty="0" smtClean="0">
                <a:solidFill>
                  <a:schemeClr val="bg1">
                    <a:lumMod val="65000"/>
                  </a:schemeClr>
                </a:solidFill>
              </a:rPr>
              <a:t>Sum</a:t>
            </a:r>
          </a:p>
          <a:p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03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SUM (function)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5687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Totals the values in a range.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07501"/>
            <a:ext cx="1371600" cy="371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81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SUM (function): How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4800600" cy="144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Totals the values in a range.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203" y="2107501"/>
            <a:ext cx="1593097" cy="164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86399" y="4749225"/>
            <a:ext cx="3549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=SUM(B4:B12)</a:t>
            </a:r>
            <a:endParaRPr lang="en-US" sz="3200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07501"/>
            <a:ext cx="1371600" cy="371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86399" y="4749225"/>
            <a:ext cx="304335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Date Function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7158156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Basic math operations (assumes days)</a:t>
            </a:r>
          </a:p>
          <a:p>
            <a:pPr algn="l"/>
            <a:r>
              <a:rPr lang="en-US" dirty="0" smtClean="0"/>
              <a:t>NOW, DAYS360, NETWORKDAYS</a:t>
            </a:r>
          </a:p>
          <a:p>
            <a:pPr algn="l"/>
            <a:r>
              <a:rPr lang="en-US" dirty="0" smtClean="0"/>
              <a:t>Compute time spans</a:t>
            </a:r>
          </a:p>
          <a:p>
            <a:pPr algn="l"/>
            <a:r>
              <a:rPr lang="en-US" dirty="0" smtClean="0"/>
              <a:t>Count in real days or weekdays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Date Function</a:t>
            </a:r>
            <a:r>
              <a:rPr lang="en-US" b="1" dirty="0" smtClean="0"/>
              <a:t>s: How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7158156" cy="2667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=D5-C5</a:t>
            </a:r>
            <a:r>
              <a:rPr lang="en-US" dirty="0" smtClean="0"/>
              <a:t> (simple subtraction)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=DAYS360(C5,D5) </a:t>
            </a:r>
            <a:r>
              <a:rPr lang="en-US" dirty="0" smtClean="0"/>
              <a:t>(difference in true days)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=NETWORKDAYS(C5,D5) </a:t>
            </a:r>
            <a:r>
              <a:rPr lang="en-US" dirty="0" smtClean="0"/>
              <a:t>(weekdays)</a:t>
            </a:r>
          </a:p>
          <a:p>
            <a:pPr algn="l"/>
            <a:endParaRPr lang="en-US" dirty="0" smtClean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Free Spreadsheet </a:t>
            </a:r>
            <a:r>
              <a:rPr lang="en-US" b="1" dirty="0" smtClean="0"/>
              <a:t>Alternatives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01326"/>
            <a:ext cx="3200400" cy="4794674"/>
          </a:xfrm>
        </p:spPr>
        <p:txBody>
          <a:bodyPr>
            <a:normAutofit fontScale="70000" lnSpcReduction="20000"/>
          </a:bodyPr>
          <a:lstStyle/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smtClean="0"/>
              <a:t>Google Sheets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err="1" smtClean="0"/>
              <a:t>Zoho</a:t>
            </a:r>
            <a:endParaRPr lang="en-US" dirty="0" smtClean="0"/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smtClean="0"/>
              <a:t>Smartsheet.com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/>
              <a:t>Excel web </a:t>
            </a:r>
            <a:r>
              <a:rPr lang="en-US" dirty="0" smtClean="0"/>
              <a:t>app</a:t>
            </a:r>
            <a:endParaRPr lang="en-US" dirty="0"/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err="1" smtClean="0"/>
              <a:t>SoftMaker</a:t>
            </a:r>
            <a:r>
              <a:rPr lang="en-US" dirty="0" smtClean="0"/>
              <a:t> </a:t>
            </a:r>
            <a:r>
              <a:rPr lang="en-US" dirty="0" err="1" smtClean="0"/>
              <a:t>FreeOffice</a:t>
            </a:r>
            <a:endParaRPr lang="en-US" dirty="0" smtClean="0"/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smtClean="0"/>
              <a:t>OpenOffice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err="1" smtClean="0"/>
              <a:t>LibreOffice</a:t>
            </a:r>
            <a:r>
              <a:rPr lang="en-US" dirty="0" smtClean="0"/>
              <a:t> 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err="1"/>
              <a:t>LucidChart</a:t>
            </a:r>
            <a:endParaRPr lang="en-US" dirty="0"/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smtClean="0"/>
              <a:t>Kingsoft </a:t>
            </a:r>
            <a:r>
              <a:rPr lang="en-US" dirty="0"/>
              <a:t>Office </a:t>
            </a:r>
            <a:r>
              <a:rPr lang="en-US" dirty="0" smtClean="0"/>
              <a:t>Free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smtClean="0"/>
              <a:t>iWork Numbers </a:t>
            </a:r>
            <a:br>
              <a:rPr lang="en-US" dirty="0" smtClean="0"/>
            </a:br>
            <a:r>
              <a:rPr lang="en-US" dirty="0" smtClean="0"/>
              <a:t>(Mac &amp; Web)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dirty="0" err="1" smtClean="0"/>
              <a:t>NeoOffice</a:t>
            </a:r>
            <a:r>
              <a:rPr lang="en-US" dirty="0" smtClean="0"/>
              <a:t> </a:t>
            </a:r>
            <a:r>
              <a:rPr lang="en-US" dirty="0"/>
              <a:t>(Mac</a:t>
            </a:r>
            <a:r>
              <a:rPr lang="en-US" dirty="0" smtClean="0"/>
              <a:t>) 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143000"/>
            <a:ext cx="5175250" cy="481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408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COUNTIF (function)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144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Counts how many of something is in the specified range.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136" y="2438400"/>
            <a:ext cx="6700956" cy="344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03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COUNTIF (function): How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1447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Counts how many of something is in the specified range.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22816"/>
            <a:ext cx="52863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35411" y="4749225"/>
            <a:ext cx="4600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=</a:t>
            </a:r>
            <a:r>
              <a:rPr lang="en-US" sz="3200" dirty="0" smtClean="0"/>
              <a:t>COUNTIF(F3:F15,"Jenny</a:t>
            </a:r>
            <a:r>
              <a:rPr lang="en-US" sz="3200" dirty="0"/>
              <a:t>"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471987" y="4749225"/>
            <a:ext cx="4563998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715000" y="3810000"/>
            <a:ext cx="1400175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Copying Formulas: How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029200"/>
          </a:xfrm>
        </p:spPr>
        <p:txBody>
          <a:bodyPr/>
          <a:lstStyle/>
          <a:p>
            <a:pPr algn="l"/>
            <a:r>
              <a:rPr lang="en-US" dirty="0" smtClean="0"/>
              <a:t>Copy/paste</a:t>
            </a:r>
          </a:p>
          <a:p>
            <a:pPr algn="l"/>
            <a:r>
              <a:rPr lang="en-US" dirty="0" smtClean="0"/>
              <a:t>Click &amp; drag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Pasting a value</a:t>
            </a:r>
          </a:p>
          <a:p>
            <a:pPr algn="l"/>
            <a:endParaRPr lang="en-US" dirty="0" smtClean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2971800" cy="165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133600"/>
            <a:ext cx="2436294" cy="148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953000" y="4714058"/>
            <a:ext cx="609600" cy="6199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248400" y="2876169"/>
            <a:ext cx="457200" cy="7425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Absolute References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5257800" cy="487560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When pasted, a formula automatically adjusts the [relative] cell references.</a:t>
            </a:r>
            <a:br>
              <a:rPr lang="en-US" dirty="0" smtClean="0"/>
            </a:br>
            <a:r>
              <a:rPr lang="en-US" dirty="0" smtClean="0"/>
              <a:t>"A1" can become "A3".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Absolute refs don’t change.</a:t>
            </a:r>
          </a:p>
          <a:p>
            <a:pPr algn="l"/>
            <a:r>
              <a:rPr lang="en-US" b="1" dirty="0" smtClean="0"/>
              <a:t>How: </a:t>
            </a:r>
            <a:r>
              <a:rPr lang="en-US" dirty="0" smtClean="0"/>
              <a:t>Insert "</a:t>
            </a:r>
            <a:r>
              <a:rPr lang="en-US" b="1" dirty="0" smtClean="0"/>
              <a:t>$</a:t>
            </a:r>
            <a:r>
              <a:rPr lang="en-US" dirty="0" smtClean="0"/>
              <a:t>" before each part of the cell reference you want to keep</a:t>
            </a:r>
            <a:r>
              <a:rPr lang="en-US" dirty="0"/>
              <a:t>. </a:t>
            </a:r>
            <a:r>
              <a:rPr lang="en-US" dirty="0" smtClean="0"/>
              <a:t>(“$A$1")</a:t>
            </a:r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8" y="1391031"/>
            <a:ext cx="2436294" cy="148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8484036" y="2133600"/>
            <a:ext cx="457200" cy="74256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6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Best practices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Backing up &amp; Archiving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Quarterly history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Naming worksheets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Master sheet/record </a:t>
            </a:r>
            <a:br>
              <a:rPr lang="en-US" dirty="0" smtClean="0"/>
            </a:br>
            <a:r>
              <a:rPr lang="en-US" dirty="0" smtClean="0"/>
              <a:t>(at project start and end)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Part </a:t>
            </a:r>
            <a:r>
              <a:rPr lang="en-US" dirty="0" smtClean="0"/>
              <a:t>numbers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Collaborative updates (concurrent: SharePoint</a:t>
            </a:r>
            <a:r>
              <a:rPr lang="en-US" dirty="0"/>
              <a:t>, Box, Google Sheets, </a:t>
            </a:r>
            <a:r>
              <a:rPr lang="en-US" dirty="0" err="1" smtClean="0"/>
              <a:t>CollateBox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76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Collaboration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pPr algn="l"/>
            <a:r>
              <a:rPr lang="en-US" b="1" dirty="0" smtClean="0"/>
              <a:t>Taking turns:</a:t>
            </a:r>
            <a:r>
              <a:rPr lang="en-US" dirty="0" smtClean="0"/>
              <a:t> Shared network drive, </a:t>
            </a:r>
            <a:r>
              <a:rPr lang="en-US" dirty="0" err="1" smtClean="0"/>
              <a:t>DropBox</a:t>
            </a:r>
            <a:endParaRPr lang="en-US" dirty="0" smtClean="0"/>
          </a:p>
          <a:p>
            <a:pPr algn="l"/>
            <a:r>
              <a:rPr lang="en-US" b="1" dirty="0" smtClean="0"/>
              <a:t>Concurrent: </a:t>
            </a:r>
            <a:r>
              <a:rPr lang="en-US" dirty="0" smtClean="0"/>
              <a:t>SharePoint, Box, Google Sheets, </a:t>
            </a:r>
            <a:r>
              <a:rPr lang="en-US" dirty="0" err="1" smtClean="0"/>
              <a:t>CollateBox</a:t>
            </a:r>
            <a:endParaRPr lang="en-US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392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More Resources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572000"/>
          </a:xfrm>
        </p:spPr>
        <p:txBody>
          <a:bodyPr/>
          <a:lstStyle/>
          <a:p>
            <a:r>
              <a:rPr lang="en-US" b="1" dirty="0" smtClean="0"/>
              <a:t>bit.ly/</a:t>
            </a:r>
            <a:r>
              <a:rPr lang="en-US" b="1" dirty="0" err="1" smtClean="0"/>
              <a:t>simpleschedule</a:t>
            </a:r>
            <a:endParaRPr lang="en-US" b="1" dirty="0" smtClean="0"/>
          </a:p>
          <a:p>
            <a:endParaRPr lang="en-US" b="1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PowerPoint deck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Formula basics deck</a:t>
            </a:r>
            <a:endParaRPr lang="en-US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Handout (PDF)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Starter schedule spreadsheet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Examples </a:t>
            </a:r>
            <a:r>
              <a:rPr lang="en-US" sz="2800" dirty="0" smtClean="0"/>
              <a:t>spreadsheet</a:t>
            </a:r>
            <a:endParaRPr lang="en-US" sz="2800" dirty="0" smtClean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411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Q&amp;A &amp; Contact Info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7315200" cy="4572000"/>
          </a:xfrm>
        </p:spPr>
        <p:txBody>
          <a:bodyPr/>
          <a:lstStyle/>
          <a:p>
            <a:r>
              <a:rPr lang="en-US" dirty="0" smtClean="0"/>
              <a:t>Mike Sawyer</a:t>
            </a:r>
          </a:p>
          <a:p>
            <a:r>
              <a:rPr lang="en-US" dirty="0" smtClean="0">
                <a:hlinkClick r:id="rId2"/>
              </a:rPr>
              <a:t>mike@sawyerhome.net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www.linkedin.com/in/mikesawyerprofile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Akambe</a:t>
            </a:r>
            <a:endParaRPr lang="en-US" dirty="0" smtClean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9119212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a Spreadsheet as a Schedule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0866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Formalizes project schedule &amp; </a:t>
            </a:r>
            <a:r>
              <a:rPr lang="en-US" dirty="0" smtClean="0"/>
              <a:t>plan</a:t>
            </a:r>
          </a:p>
          <a:p>
            <a:pPr algn="l"/>
            <a:r>
              <a:rPr lang="en-US" dirty="0" smtClean="0"/>
              <a:t>At-a-glance (no DB report)</a:t>
            </a:r>
            <a:endParaRPr lang="en-US" dirty="0"/>
          </a:p>
          <a:p>
            <a:pPr algn="l"/>
            <a:r>
              <a:rPr lang="en-US" dirty="0" smtClean="0"/>
              <a:t>Easy &amp; adaptable</a:t>
            </a:r>
          </a:p>
          <a:p>
            <a:pPr algn="l"/>
            <a:r>
              <a:rPr lang="en-US" dirty="0" smtClean="0"/>
              <a:t>Track progress &amp; history</a:t>
            </a:r>
          </a:p>
          <a:p>
            <a:pPr algn="l"/>
            <a:r>
              <a:rPr lang="en-US" dirty="0" smtClean="0"/>
              <a:t>Packages other handy reference info</a:t>
            </a:r>
          </a:p>
          <a:p>
            <a:pPr algn="l"/>
            <a:r>
              <a:rPr lang="en-US" dirty="0" smtClean="0"/>
              <a:t>Transitory—not permanent</a:t>
            </a:r>
          </a:p>
          <a:p>
            <a:pPr algn="l"/>
            <a:r>
              <a:rPr lang="en-US" dirty="0" smtClean="0"/>
              <a:t>Start </a:t>
            </a:r>
            <a:r>
              <a:rPr lang="en-US" dirty="0" smtClean="0"/>
              <a:t>with a prototype, modify as you go</a:t>
            </a:r>
          </a:p>
          <a:p>
            <a:pPr algn="l"/>
            <a:r>
              <a:rPr lang="en-US" dirty="0" smtClean="0"/>
              <a:t>Contents vary depending on your needs</a:t>
            </a:r>
            <a:endParaRPr lang="en-US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1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My Schedule (</a:t>
            </a:r>
            <a:r>
              <a:rPr lang="en-US" b="1" dirty="0" err="1" smtClean="0"/>
              <a:t>Smallified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00" y="1143000"/>
            <a:ext cx="7099280" cy="49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Spreadsheet Basics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228" y="1752600"/>
            <a:ext cx="59817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00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Layout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6" y="1066800"/>
            <a:ext cx="802242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1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Resizing Columns: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057400"/>
            <a:ext cx="8339138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8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txBody>
          <a:bodyPr/>
          <a:lstStyle/>
          <a:p>
            <a:r>
              <a:rPr lang="en-US" b="1" dirty="0" smtClean="0"/>
              <a:t>Non-scrolling Row: How</a:t>
            </a:r>
            <a:endParaRPr lang="en-US" b="1" dirty="0"/>
          </a:p>
        </p:txBody>
      </p:sp>
      <p:pic>
        <p:nvPicPr>
          <p:cNvPr id="1026" name="Picture 2" descr="C:\Docs\STC\2015\Summit2015_dat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7209"/>
            <a:ext cx="1828800" cy="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40300" y="6488668"/>
            <a:ext cx="117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@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Akambe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34200" y="6488668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#STC15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800"/>
            <a:ext cx="844912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1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16749</TotalTime>
  <Words>805</Words>
  <Application>Microsoft Office PowerPoint</Application>
  <PresentationFormat>On-screen Show (4:3)</PresentationFormat>
  <Paragraphs>259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Simple Scheduling</vt:lpstr>
      <vt:lpstr>Preview</vt:lpstr>
      <vt:lpstr>Free Spreadsheet Alternatives</vt:lpstr>
      <vt:lpstr>Using a Spreadsheet as a Schedule</vt:lpstr>
      <vt:lpstr>My Schedule (Smallified)</vt:lpstr>
      <vt:lpstr>Spreadsheet Basics</vt:lpstr>
      <vt:lpstr>Layout</vt:lpstr>
      <vt:lpstr>Resizing Columns: How</vt:lpstr>
      <vt:lpstr>Non-scrolling Row: How</vt:lpstr>
      <vt:lpstr>Printing</vt:lpstr>
      <vt:lpstr>Header/Footer: How</vt:lpstr>
      <vt:lpstr>Shrink-to-Fit Printing: How</vt:lpstr>
      <vt:lpstr>Formatting</vt:lpstr>
      <vt:lpstr>Formatting</vt:lpstr>
      <vt:lpstr>Conditional Formatting</vt:lpstr>
      <vt:lpstr>Conditional Formatting: How</vt:lpstr>
      <vt:lpstr>Fields</vt:lpstr>
      <vt:lpstr>Data Validation</vt:lpstr>
      <vt:lpstr>Data Validation: How</vt:lpstr>
      <vt:lpstr>Make It a Table</vt:lpstr>
      <vt:lpstr>Make It a Table: How</vt:lpstr>
      <vt:lpstr>Sorting and Filtering: How</vt:lpstr>
      <vt:lpstr>Formulas</vt:lpstr>
      <vt:lpstr>Formula References &amp; Math</vt:lpstr>
      <vt:lpstr>Popular Schedule Functions</vt:lpstr>
      <vt:lpstr>SUM (function)</vt:lpstr>
      <vt:lpstr>SUM (function): How</vt:lpstr>
      <vt:lpstr>Date Functions</vt:lpstr>
      <vt:lpstr>Date Functions: How</vt:lpstr>
      <vt:lpstr>COUNTIF (function)</vt:lpstr>
      <vt:lpstr>COUNTIF (function): How</vt:lpstr>
      <vt:lpstr>Copying Formulas: How</vt:lpstr>
      <vt:lpstr>Absolute References</vt:lpstr>
      <vt:lpstr>Best practices</vt:lpstr>
      <vt:lpstr>Collaboration</vt:lpstr>
      <vt:lpstr>More Resources</vt:lpstr>
      <vt:lpstr>Q&amp;A &amp; Contact Info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Sawyer</dc:creator>
  <cp:lastModifiedBy>Mike Sawyer</cp:lastModifiedBy>
  <cp:revision>103</cp:revision>
  <cp:lastPrinted>2015-06-18T23:53:00Z</cp:lastPrinted>
  <dcterms:created xsi:type="dcterms:W3CDTF">2015-05-07T00:54:53Z</dcterms:created>
  <dcterms:modified xsi:type="dcterms:W3CDTF">2015-06-22T02:11:14Z</dcterms:modified>
</cp:coreProperties>
</file>